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70" r:id="rId3"/>
    <p:sldId id="288" r:id="rId4"/>
    <p:sldId id="289" r:id="rId5"/>
    <p:sldId id="294" r:id="rId6"/>
    <p:sldId id="269" r:id="rId7"/>
    <p:sldId id="291" r:id="rId8"/>
    <p:sldId id="295" r:id="rId9"/>
    <p:sldId id="292" r:id="rId10"/>
    <p:sldId id="29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40D"/>
    <a:srgbClr val="081B45"/>
    <a:srgbClr val="0104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2739" autoAdjust="0"/>
  </p:normalViewPr>
  <p:slideViewPr>
    <p:cSldViewPr snapToGrid="0">
      <p:cViewPr varScale="1">
        <p:scale>
          <a:sx n="62" d="100"/>
          <a:sy n="62" d="100"/>
        </p:scale>
        <p:origin x="14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dley, Luke" userId="ea311503-3d62-4f32-abe0-9ace7b9ef456" providerId="ADAL" clId="{359FD869-CEE4-42D5-BF7F-7DD5BE67A8CE}"/>
    <pc:docChg chg="delSld modSld">
      <pc:chgData name="Ridley, Luke" userId="ea311503-3d62-4f32-abe0-9ace7b9ef456" providerId="ADAL" clId="{359FD869-CEE4-42D5-BF7F-7DD5BE67A8CE}" dt="2024-04-30T11:26:50.886" v="2" actId="47"/>
      <pc:docMkLst>
        <pc:docMk/>
      </pc:docMkLst>
      <pc:sldChg chg="modNotesTx">
        <pc:chgData name="Ridley, Luke" userId="ea311503-3d62-4f32-abe0-9ace7b9ef456" providerId="ADAL" clId="{359FD869-CEE4-42D5-BF7F-7DD5BE67A8CE}" dt="2024-04-22T09:52:22.972" v="0" actId="20577"/>
        <pc:sldMkLst>
          <pc:docMk/>
          <pc:sldMk cId="388548207" sldId="270"/>
        </pc:sldMkLst>
      </pc:sldChg>
      <pc:sldChg chg="del">
        <pc:chgData name="Ridley, Luke" userId="ea311503-3d62-4f32-abe0-9ace7b9ef456" providerId="ADAL" clId="{359FD869-CEE4-42D5-BF7F-7DD5BE67A8CE}" dt="2024-04-30T11:26:50.886" v="2" actId="47"/>
        <pc:sldMkLst>
          <pc:docMk/>
          <pc:sldMk cId="4084092768" sldId="290"/>
        </pc:sldMkLst>
      </pc:sldChg>
      <pc:sldChg chg="modNotesTx">
        <pc:chgData name="Ridley, Luke" userId="ea311503-3d62-4f32-abe0-9ace7b9ef456" providerId="ADAL" clId="{359FD869-CEE4-42D5-BF7F-7DD5BE67A8CE}" dt="2024-04-22T09:52:34.039" v="1" actId="20577"/>
        <pc:sldMkLst>
          <pc:docMk/>
          <pc:sldMk cId="471959741" sldId="291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805296-B2E2-4A0C-81D2-20C51D142225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D66AC-A047-4368-AF18-C17DD772C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482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8187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056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2152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767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970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891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67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301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72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66AC-A047-4368-AF18-C17DD772C3B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319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B77CC-678A-4BDE-9EA7-1284CF5A0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8C564-1474-460B-A78C-E37FD59A8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7EA87-AC4B-41D9-A7E8-8FD5675A7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39DE0-A876-48C3-B161-D91BC993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4E00B-75E9-43A9-8E26-2E5B5052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1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F395-9159-4DC0-973B-7D2D98E1D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8944-0155-4FF8-BB16-CA2838202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116EE-84A2-4377-921B-9ACB57BB0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13CBF-2CD5-4C40-9D10-A5DEBA439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9CC85-9EBC-4EA7-8958-332C4E43E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46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191007-A4A1-46D2-9088-AB2AF0F664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29B22-1667-44BB-9BE2-CD922536B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9CC86-5292-4044-B129-E87C9E7E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7242-6D2D-4103-A70C-52B35F523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E5C05-C2F2-4921-A7F1-45D84E7B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323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E679-DECF-43F6-BD76-4BD59774A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E2D1C-9F86-44D8-84D8-ED627D702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B8EFC-BACB-4909-A4C8-62428908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4AC69-D809-40DB-B929-A66716F57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134F8-1C06-47E8-BAC8-2DDF3C428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240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D8C47-9EB9-4DAB-8107-DA392BA8A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E3623-E8D3-40B7-AF79-E0E6CA886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1AED5-BFA3-4AF0-B0E2-D4A4F39C4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D3599-6BBF-43C2-BA9D-F82EC775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D2865-40C9-4BCA-A9C2-F9471E16E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7B33D-C863-4215-8FBC-BBDC213FB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BA7E9-B763-4A0E-A388-63A283873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08FFD-D38C-4B68-BB3B-CDA4354F1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23908-F67D-4FB3-9671-941C7EE6B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463D9-459A-4B23-8E96-A4B432298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AE3E-B161-47FD-90CC-1AFD997D6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836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1D24E-EA95-42A1-8616-FA3BF788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CB7FA-749F-4551-ABE3-96D9E0E9C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E1F1C-1C74-494E-B6BB-FB469DE4E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8FAFB1-B527-42BF-8801-1000874D12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93180B-B095-42DF-9B05-94AB93FAD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3B2F5-DC1A-4108-A8E7-C2B142649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FA89AA-31E5-490B-84C2-4638D76EC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F63C8-9B30-46AA-B027-8509D0CBA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507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1BEA-611E-4181-8E49-3F0687837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C25A7-262D-4404-981A-5764409B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73419-30CB-491B-BAE4-8BBE86161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D141B-A8C3-40FE-9FE8-7E2C8EC3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67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A941CD-134F-4345-B6B5-CE931CD0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405FD-B743-486F-AC42-42F89FAAD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C64A4-0C42-4CE9-A756-A6E49126A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82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3EC95-08D5-48D4-BC14-2E795D4A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61CDE-950A-4738-A0F2-1B0FCD09B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F65D5-0421-4638-B5B1-797D38965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21032-85F4-4BBC-B0DE-950246C9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C65A2-2D1B-4E4C-91C8-486D5C771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90B35-9A7A-4A0B-AFDE-96491F73D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512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C67B5-DDB6-4033-B896-41A35E865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3519F-484B-4205-A0CD-CF02A963C6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FF9F5-7DD2-496C-B942-B08BA5A32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D44F6-B824-484C-B670-C95ACC360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438F4-1C95-4548-961A-F5402F43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67C2D7-72B3-44FE-8776-99E9A4302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94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84027F-08ED-48FF-A27C-6F6B1C2B8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1DE01-7D46-46A7-A2A0-C0009CAA9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6B3C5-883A-4E20-8F06-BF1898F11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EA594-548E-4E87-972B-3A0994356EC2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F7ECC-32DE-4CFD-87A7-A84A5AD49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82966-FE26-45FF-A0AA-DD6E1ED5E0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15088-0566-494C-8BBF-E7B2F4452C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6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50688" y="1237008"/>
            <a:ext cx="5372368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Dr Luke Ridley</a:t>
            </a:r>
          </a:p>
          <a:p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Head of water quality research, </a:t>
            </a:r>
          </a:p>
          <a:p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Defra</a:t>
            </a:r>
          </a:p>
          <a:p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ea typeface="Gadugi" panose="020B0502040204020203" pitchFamily="34" charset="0"/>
              <a:cs typeface="Gisha" panose="020B0502040204020203" pitchFamily="34" charset="-79"/>
            </a:endParaRPr>
          </a:p>
          <a:p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ea typeface="Gadugi" panose="020B0502040204020203" pitchFamily="34" charset="0"/>
              <a:cs typeface="Gisha" panose="020B0502040204020203" pitchFamily="34" charset="-79"/>
            </a:endParaRPr>
          </a:p>
          <a:p>
            <a:endParaRPr lang="en-GB" sz="4400" dirty="0">
              <a:solidFill>
                <a:schemeClr val="bg1"/>
              </a:solidFill>
              <a:latin typeface="Gisha" panose="020B0502040204020203" pitchFamily="34" charset="-79"/>
              <a:ea typeface="Gadugi" panose="020B0502040204020203" pitchFamily="34" charset="0"/>
              <a:cs typeface="Gisha" panose="020B0502040204020203" pitchFamily="34" charset="-79"/>
            </a:endParaRPr>
          </a:p>
          <a:p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ea typeface="Gadugi" panose="020B0502040204020203" pitchFamily="34" charset="0"/>
              <a:cs typeface="Gisha" panose="020B0502040204020203" pitchFamily="34" charset="-79"/>
            </a:endParaRPr>
          </a:p>
          <a:p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ea typeface="Gadugi" panose="020B0502040204020203" pitchFamily="34" charset="0"/>
              <a:cs typeface="Gisha" panose="020B0502040204020203" pitchFamily="34" charset="-79"/>
            </a:endParaRPr>
          </a:p>
          <a:p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Ventura Showcase – 24</a:t>
            </a:r>
            <a:r>
              <a:rPr lang="en-GB" sz="2800" baseline="30000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th</a:t>
            </a: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 April 24</a:t>
            </a:r>
          </a:p>
        </p:txBody>
      </p:sp>
      <p:pic>
        <p:nvPicPr>
          <p:cNvPr id="3" name="Picture 4" descr="C:\Documents and Settings\Administrator\Desktop\fieldselfies\technique\20141008_105836.jpg">
            <a:extLst>
              <a:ext uri="{FF2B5EF4-FFF2-40B4-BE49-F238E27FC236}">
                <a16:creationId xmlns:a16="http://schemas.microsoft.com/office/drawing/2014/main" id="{48F7ED59-AA72-4B80-9007-817E0996D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0" y="1237008"/>
            <a:ext cx="5845312" cy="438398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60826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92116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The future for water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3AC511-276C-5655-DABF-51942E7236F5}"/>
              </a:ext>
            </a:extLst>
          </p:cNvPr>
          <p:cNvSpPr txBox="1"/>
          <p:nvPr/>
        </p:nvSpPr>
        <p:spPr>
          <a:xfrm>
            <a:off x="238541" y="901962"/>
            <a:ext cx="11685235" cy="1692771"/>
          </a:xfrm>
          <a:prstGeom prst="rect">
            <a:avLst/>
          </a:prstGeom>
          <a:solidFill>
            <a:srgbClr val="01040D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Data – both a challenge and an opportunity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A growth in urban blue spaces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Local decision making and citizens science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DD751A-A780-1B4A-D5AF-4E9B825DBE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45" r="22011"/>
          <a:stretch/>
        </p:blipFill>
        <p:spPr>
          <a:xfrm>
            <a:off x="4615561" y="2734830"/>
            <a:ext cx="3695060" cy="37153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5C0A32-7BF9-3350-8C83-EA9176EA9A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05" r="20250"/>
          <a:stretch/>
        </p:blipFill>
        <p:spPr>
          <a:xfrm>
            <a:off x="8677712" y="2734831"/>
            <a:ext cx="3246064" cy="3715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7F8D16-83ED-CCF4-ABCF-50875319D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054" y="2895705"/>
            <a:ext cx="3692417" cy="339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41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D5AA2C-6C31-13CA-B289-97D0EFE633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54" t="20000" r="32224" b="60784"/>
          <a:stretch/>
        </p:blipFill>
        <p:spPr>
          <a:xfrm>
            <a:off x="238541" y="1183339"/>
            <a:ext cx="5587080" cy="3164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49769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Water in the news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55067A-0CC8-46F6-9FB4-91C244E9C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92" t="61052" r="39215" b="17428"/>
          <a:stretch/>
        </p:blipFill>
        <p:spPr>
          <a:xfrm>
            <a:off x="5282530" y="2156684"/>
            <a:ext cx="5798672" cy="2403056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EEB0E4-996D-4587-A20C-C9FD208313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697" t="58480" r="24486" b="19532"/>
          <a:stretch/>
        </p:blipFill>
        <p:spPr>
          <a:xfrm>
            <a:off x="6366379" y="245272"/>
            <a:ext cx="5587080" cy="26659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BC030F-37D0-FED8-BF1D-3A65D40948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6997"/>
          <a:stretch/>
        </p:blipFill>
        <p:spPr>
          <a:xfrm>
            <a:off x="173069" y="4415510"/>
            <a:ext cx="5042412" cy="20525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59A2EA-6599-7721-8255-C942B20921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530" y="4648398"/>
            <a:ext cx="4866099" cy="20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8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79971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Defra is doing a lot on water!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BC571-AD6D-84FA-7ADA-154A9D850B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71" t="58894" r="38776" b="13365"/>
          <a:stretch/>
        </p:blipFill>
        <p:spPr>
          <a:xfrm>
            <a:off x="5477788" y="1262799"/>
            <a:ext cx="3623454" cy="49678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FFF3E3-17A8-CA32-64BB-9EC8287B7F84}"/>
              </a:ext>
            </a:extLst>
          </p:cNvPr>
          <p:cNvSpPr txBox="1"/>
          <p:nvPr/>
        </p:nvSpPr>
        <p:spPr>
          <a:xfrm>
            <a:off x="238541" y="1123946"/>
            <a:ext cx="5056473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2018 – published the 25 Year Environment Plan</a:t>
            </a:r>
          </a:p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2021 – Environment Act</a:t>
            </a:r>
          </a:p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2022 – Four long term (15 year) water targets</a:t>
            </a:r>
          </a:p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2022 – Storm Overflows Reduction Plan</a:t>
            </a:r>
          </a:p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2023 – Environmental Improvement Plan</a:t>
            </a:r>
          </a:p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2023 – Integrated Plan for Water </a:t>
            </a:r>
          </a:p>
        </p:txBody>
      </p:sp>
    </p:spTree>
    <p:extLst>
      <p:ext uri="{BB962C8B-B14F-4D97-AF65-F5344CB8AC3E}">
        <p14:creationId xmlns:p14="http://schemas.microsoft.com/office/powerpoint/2010/main" val="1194656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79971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Defra is doing a lot on water!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BC571-AD6D-84FA-7ADA-154A9D850B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71" t="58894" r="38776" b="13365"/>
          <a:stretch/>
        </p:blipFill>
        <p:spPr>
          <a:xfrm>
            <a:off x="380308" y="1025557"/>
            <a:ext cx="3623454" cy="49678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B0B6CA-B218-6F18-7671-28D26C6407D6}"/>
              </a:ext>
            </a:extLst>
          </p:cNvPr>
          <p:cNvSpPr txBox="1"/>
          <p:nvPr/>
        </p:nvSpPr>
        <p:spPr>
          <a:xfrm>
            <a:off x="4003763" y="1025557"/>
            <a:ext cx="8188238" cy="4967879"/>
          </a:xfrm>
          <a:prstGeom prst="rect">
            <a:avLst/>
          </a:prstGeom>
          <a:solidFill>
            <a:srgbClr val="01040B">
              <a:alpha val="85000"/>
            </a:srgbClr>
          </a:solidFill>
        </p:spPr>
        <p:txBody>
          <a:bodyPr wrap="square" rtlCol="0">
            <a:noAutofit/>
          </a:bodyPr>
          <a:lstStyle/>
          <a:p>
            <a:pPr>
              <a:spcAft>
                <a:spcPts val="2400"/>
              </a:spcAft>
            </a:pPr>
            <a:r>
              <a:rPr lang="en-GB" sz="2800" b="1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Integrated Plan for Water: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Builds on other goals and commitments (EIP).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Sets out how Defra plan to transform management of the water system, tackle pollution from a wide range of sources and address future gaps between water supply and demand working at a catchment scale.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Includes a commitment to review the implementation of WFD (WER).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14676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98566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The role of our evidence professions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85D77FD-3253-2F19-1991-F72F4FB25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1" y="901962"/>
            <a:ext cx="9856609" cy="5818896"/>
          </a:xfrm>
          <a:prstGeom prst="rect">
            <a:avLst/>
          </a:prstGeom>
          <a:solidFill>
            <a:srgbClr val="01040D">
              <a:alpha val="40000"/>
            </a:srgbClr>
          </a:solidFill>
        </p:spPr>
      </p:pic>
    </p:spTree>
    <p:extLst>
      <p:ext uri="{BB962C8B-B14F-4D97-AF65-F5344CB8AC3E}">
        <p14:creationId xmlns:p14="http://schemas.microsoft.com/office/powerpoint/2010/main" val="3449105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100974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Defra’s Systems Research Programme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ADA384-D22D-0046-CF8D-31C83A914620}"/>
              </a:ext>
            </a:extLst>
          </p:cNvPr>
          <p:cNvSpPr txBox="1"/>
          <p:nvPr/>
        </p:nvSpPr>
        <p:spPr>
          <a:xfrm>
            <a:off x="370876" y="945060"/>
            <a:ext cx="4773481" cy="4967879"/>
          </a:xfrm>
          <a:prstGeom prst="rect">
            <a:avLst/>
          </a:prstGeom>
          <a:solidFill>
            <a:srgbClr val="01040B">
              <a:alpha val="85000"/>
            </a:srgbClr>
          </a:solidFill>
        </p:spPr>
        <p:txBody>
          <a:bodyPr wrap="square" rtlCol="0">
            <a:noAutofit/>
          </a:bodyPr>
          <a:lstStyle/>
          <a:p>
            <a:pPr>
              <a:spcAft>
                <a:spcPts val="24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Set up in 2019, it has: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Introduced a standardised approach to applying systems thinking in Defra (published on GOV.UK in May 2022)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 Developed tools and a community of practice to work across science-policy interface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bg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7A9A1-7EBC-F23E-16CE-43D529DD6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357" y="1087049"/>
            <a:ext cx="7025847" cy="468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83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4633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Land use choices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02BA24D-A97A-4359-9DA5-A6243CA34C3B}"/>
              </a:ext>
            </a:extLst>
          </p:cNvPr>
          <p:cNvSpPr/>
          <p:nvPr/>
        </p:nvSpPr>
        <p:spPr>
          <a:xfrm>
            <a:off x="6552938" y="354968"/>
            <a:ext cx="3600450" cy="3600450"/>
          </a:xfrm>
          <a:prstGeom prst="ellipse">
            <a:avLst/>
          </a:prstGeom>
          <a:solidFill>
            <a:schemeClr val="accent6">
              <a:lumMod val="50000"/>
              <a:alpha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8CAF2B2-8755-4F3B-B208-3421C61E2DE8}"/>
              </a:ext>
            </a:extLst>
          </p:cNvPr>
          <p:cNvSpPr/>
          <p:nvPr/>
        </p:nvSpPr>
        <p:spPr>
          <a:xfrm>
            <a:off x="5474805" y="3083880"/>
            <a:ext cx="3600450" cy="3600450"/>
          </a:xfrm>
          <a:prstGeom prst="ellipse">
            <a:avLst/>
          </a:prstGeom>
          <a:solidFill>
            <a:schemeClr val="accent6">
              <a:lumMod val="50000"/>
              <a:alpha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0D0F5A-553C-48FF-9768-68812BDC7666}"/>
              </a:ext>
            </a:extLst>
          </p:cNvPr>
          <p:cNvSpPr/>
          <p:nvPr/>
        </p:nvSpPr>
        <p:spPr>
          <a:xfrm>
            <a:off x="7649213" y="3083880"/>
            <a:ext cx="3600450" cy="3600450"/>
          </a:xfrm>
          <a:prstGeom prst="ellipse">
            <a:avLst/>
          </a:prstGeom>
          <a:solidFill>
            <a:schemeClr val="accent6">
              <a:lumMod val="50000"/>
              <a:alpha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0BE70B-8437-4CF3-81EB-44E97CC51250}"/>
              </a:ext>
            </a:extLst>
          </p:cNvPr>
          <p:cNvSpPr txBox="1"/>
          <p:nvPr/>
        </p:nvSpPr>
        <p:spPr>
          <a:xfrm>
            <a:off x="7387001" y="546703"/>
            <a:ext cx="19323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Biodiversity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&amp; wildlife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B7F750-D8D2-47AD-9093-3A4BB6175584}"/>
              </a:ext>
            </a:extLst>
          </p:cNvPr>
          <p:cNvSpPr txBox="1"/>
          <p:nvPr/>
        </p:nvSpPr>
        <p:spPr>
          <a:xfrm>
            <a:off x="5744002" y="4858048"/>
            <a:ext cx="2315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Pollution</a:t>
            </a:r>
          </a:p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Mitigation/C Sequestration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03CD82-9B92-476C-9E53-C0ECB80DC73D}"/>
              </a:ext>
            </a:extLst>
          </p:cNvPr>
          <p:cNvSpPr txBox="1"/>
          <p:nvPr/>
        </p:nvSpPr>
        <p:spPr>
          <a:xfrm>
            <a:off x="9373883" y="4998405"/>
            <a:ext cx="17508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Housing &amp;</a:t>
            </a:r>
          </a:p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businesses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A6867D-232D-475D-9C13-E81C57F506C2}"/>
              </a:ext>
            </a:extLst>
          </p:cNvPr>
          <p:cNvSpPr/>
          <p:nvPr/>
        </p:nvSpPr>
        <p:spPr>
          <a:xfrm>
            <a:off x="4984427" y="1283655"/>
            <a:ext cx="3600450" cy="3600450"/>
          </a:xfrm>
          <a:prstGeom prst="ellipse">
            <a:avLst/>
          </a:prstGeom>
          <a:solidFill>
            <a:schemeClr val="accent6">
              <a:lumMod val="50000"/>
              <a:alpha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CADEE68-3BD6-4FC8-B5FB-1E996E2D09F5}"/>
              </a:ext>
            </a:extLst>
          </p:cNvPr>
          <p:cNvSpPr/>
          <p:nvPr/>
        </p:nvSpPr>
        <p:spPr>
          <a:xfrm>
            <a:off x="8153424" y="1340805"/>
            <a:ext cx="3600450" cy="3600450"/>
          </a:xfrm>
          <a:prstGeom prst="ellipse">
            <a:avLst/>
          </a:prstGeom>
          <a:solidFill>
            <a:schemeClr val="accent6">
              <a:lumMod val="50000"/>
              <a:alpha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B7084C-FE80-4204-8543-68485A1A96F5}"/>
              </a:ext>
            </a:extLst>
          </p:cNvPr>
          <p:cNvSpPr txBox="1"/>
          <p:nvPr/>
        </p:nvSpPr>
        <p:spPr>
          <a:xfrm>
            <a:off x="5089762" y="2428745"/>
            <a:ext cx="162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Food and </a:t>
            </a:r>
          </a:p>
          <a:p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resources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98ADAD-1841-4620-86D8-420FB2A162CC}"/>
              </a:ext>
            </a:extLst>
          </p:cNvPr>
          <p:cNvSpPr txBox="1"/>
          <p:nvPr/>
        </p:nvSpPr>
        <p:spPr>
          <a:xfrm>
            <a:off x="9768002" y="2428744"/>
            <a:ext cx="1920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Amenity/</a:t>
            </a:r>
          </a:p>
          <a:p>
            <a:pPr algn="r"/>
            <a:r>
              <a:rPr lang="en-GB" sz="2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social value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62E497-2E9C-47FA-9C3D-F9D6C1CA508F}"/>
              </a:ext>
            </a:extLst>
          </p:cNvPr>
          <p:cNvSpPr txBox="1"/>
          <p:nvPr/>
        </p:nvSpPr>
        <p:spPr>
          <a:xfrm>
            <a:off x="238541" y="1047750"/>
            <a:ext cx="440220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Only way to get what we need is via multi-functionality of land use</a:t>
            </a:r>
          </a:p>
          <a:p>
            <a:pPr>
              <a:spcAft>
                <a:spcPts val="24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Spatial targeting can increase the amount and the value of derived benefits and co-benefits</a:t>
            </a:r>
          </a:p>
          <a:p>
            <a:pPr>
              <a:spcAft>
                <a:spcPts val="24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Integrated spatial modelling used to find optimised state and set targets</a:t>
            </a:r>
          </a:p>
        </p:txBody>
      </p:sp>
    </p:spTree>
    <p:extLst>
      <p:ext uri="{BB962C8B-B14F-4D97-AF65-F5344CB8AC3E}">
        <p14:creationId xmlns:p14="http://schemas.microsoft.com/office/powerpoint/2010/main" val="471959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4049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The nutrient system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4ED360-F470-8A63-80FE-2D6C94783A2A}"/>
              </a:ext>
            </a:extLst>
          </p:cNvPr>
          <p:cNvSpPr txBox="1"/>
          <p:nvPr/>
        </p:nvSpPr>
        <p:spPr>
          <a:xfrm>
            <a:off x="238541" y="5918886"/>
            <a:ext cx="11735156" cy="939114"/>
          </a:xfrm>
          <a:prstGeom prst="rect">
            <a:avLst/>
          </a:prstGeom>
          <a:solidFill>
            <a:srgbClr val="01040B">
              <a:alpha val="85000"/>
            </a:srgbClr>
          </a:solidFill>
        </p:spPr>
        <p:txBody>
          <a:bodyPr wrap="square" rtlCol="0">
            <a:noAutofit/>
          </a:bodyPr>
          <a:lstStyle/>
          <a:p>
            <a:pPr>
              <a:spcAft>
                <a:spcPts val="2400"/>
              </a:spcAft>
            </a:pPr>
            <a:r>
              <a:rPr lang="en-GB" sz="24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Visualisation of key drivers, reservoirs, flows and impacts of the nutrients nitrogen and phosphorous in the UK. This visualisation is not intended to be exhaustive. </a:t>
            </a:r>
          </a:p>
          <a:p>
            <a:pPr marL="457200" indent="-4572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3" name="Picture 2" descr="A diagram of a system&#10;&#10;Description automatically generated">
            <a:extLst>
              <a:ext uri="{FF2B5EF4-FFF2-40B4-BE49-F238E27FC236}">
                <a16:creationId xmlns:a16="http://schemas.microsoft.com/office/drawing/2014/main" id="{BEDEF330-4664-E7BE-9663-440DC3138B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449" y="74981"/>
            <a:ext cx="7573010" cy="584390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D18315-1E58-CFEF-EBAF-9F0DCE3BEF73}"/>
              </a:ext>
            </a:extLst>
          </p:cNvPr>
          <p:cNvSpPr txBox="1"/>
          <p:nvPr/>
        </p:nvSpPr>
        <p:spPr>
          <a:xfrm>
            <a:off x="238542" y="1525408"/>
            <a:ext cx="41216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Developed by Dr Sarah Moller, a NERC funded KE and Systems Fellow </a:t>
            </a:r>
          </a:p>
        </p:txBody>
      </p:sp>
    </p:spTree>
    <p:extLst>
      <p:ext uri="{BB962C8B-B14F-4D97-AF65-F5344CB8AC3E}">
        <p14:creationId xmlns:p14="http://schemas.microsoft.com/office/powerpoint/2010/main" val="3309771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0A7C6-8274-4B89-9F86-127CD4919F0A}"/>
              </a:ext>
            </a:extLst>
          </p:cNvPr>
          <p:cNvSpPr txBox="1"/>
          <p:nvPr/>
        </p:nvSpPr>
        <p:spPr>
          <a:xfrm>
            <a:off x="238541" y="132521"/>
            <a:ext cx="93724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The urban water environment &amp;</a:t>
            </a:r>
          </a:p>
          <a:p>
            <a:r>
              <a:rPr lang="en-GB" sz="4400" b="1" dirty="0">
                <a:solidFill>
                  <a:schemeClr val="bg1"/>
                </a:solidFill>
                <a:latin typeface="Gisha" panose="020B0502040204020203" pitchFamily="34" charset="-79"/>
                <a:ea typeface="Gadugi" panose="020B0502040204020203" pitchFamily="34" charset="0"/>
                <a:cs typeface="Gisha" panose="020B0502040204020203" pitchFamily="34" charset="-79"/>
              </a:rPr>
              <a:t>future of wastewater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3AC511-276C-5655-DABF-51942E7236F5}"/>
              </a:ext>
            </a:extLst>
          </p:cNvPr>
          <p:cNvSpPr txBox="1"/>
          <p:nvPr/>
        </p:nvSpPr>
        <p:spPr>
          <a:xfrm>
            <a:off x="238541" y="1714254"/>
            <a:ext cx="11685235" cy="4616648"/>
          </a:xfrm>
          <a:prstGeom prst="rect">
            <a:avLst/>
          </a:prstGeom>
          <a:solidFill>
            <a:srgbClr val="01040D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Needs a systems approach to: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Maximise benefits across outcomes (env/soc/econ)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Reduce process emissions of greenhouse gases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Minimise costs (not just £, also carbon &amp; other)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Consider impacts on urban and transport run-off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Build in circular economy and resource recover/generation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Cope with increasing population and climate change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Link with biomass strategy and future use of sludge</a:t>
            </a:r>
          </a:p>
        </p:txBody>
      </p:sp>
    </p:spTree>
    <p:extLst>
      <p:ext uri="{BB962C8B-B14F-4D97-AF65-F5344CB8AC3E}">
        <p14:creationId xmlns:p14="http://schemas.microsoft.com/office/powerpoint/2010/main" val="2417292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E04E630888F4282F7D15FAC344E22" ma:contentTypeVersion="18" ma:contentTypeDescription="Create a new document." ma:contentTypeScope="" ma:versionID="aae01f572cccf4f000ce1d36889483da">
  <xsd:schema xmlns:xsd="http://www.w3.org/2001/XMLSchema" xmlns:xs="http://www.w3.org/2001/XMLSchema" xmlns:p="http://schemas.microsoft.com/office/2006/metadata/properties" xmlns:ns2="6b7e0c09-d5bb-4455-8c3d-b652d3e8d767" xmlns:ns3="a05cf421-290e-4710-9aa2-a4bacc61a933" targetNamespace="http://schemas.microsoft.com/office/2006/metadata/properties" ma:root="true" ma:fieldsID="0bd42b534c9c1384d4b194ee439b7977" ns2:_="" ns3:_="">
    <xsd:import namespace="6b7e0c09-d5bb-4455-8c3d-b652d3e8d767"/>
    <xsd:import namespace="a05cf421-290e-4710-9aa2-a4bacc61a9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e0c09-d5bb-4455-8c3d-b652d3e8d7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74661dae-d6df-48fc-a54e-a577d2899e9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5cf421-290e-4710-9aa2-a4bacc61a933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54ffd061-8250-4740-99b9-58095a833ab1}" ma:internalName="TaxCatchAll" ma:showField="CatchAllData" ma:web="a05cf421-290e-4710-9aa2-a4bacc61a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b7e0c09-d5bb-4455-8c3d-b652d3e8d767">
      <Terms xmlns="http://schemas.microsoft.com/office/infopath/2007/PartnerControls"/>
    </lcf76f155ced4ddcb4097134ff3c332f>
    <TaxCatchAll xmlns="a05cf421-290e-4710-9aa2-a4bacc61a933" xsi:nil="true"/>
  </documentManagement>
</p:properties>
</file>

<file path=customXml/itemProps1.xml><?xml version="1.0" encoding="utf-8"?>
<ds:datastoreItem xmlns:ds="http://schemas.openxmlformats.org/officeDocument/2006/customXml" ds:itemID="{56132FDA-AEC6-4D94-930C-158B40EC7076}"/>
</file>

<file path=customXml/itemProps2.xml><?xml version="1.0" encoding="utf-8"?>
<ds:datastoreItem xmlns:ds="http://schemas.openxmlformats.org/officeDocument/2006/customXml" ds:itemID="{E92C4F72-A88D-4B8A-8867-54AE390A6164}"/>
</file>

<file path=customXml/itemProps3.xml><?xml version="1.0" encoding="utf-8"?>
<ds:datastoreItem xmlns:ds="http://schemas.openxmlformats.org/officeDocument/2006/customXml" ds:itemID="{F555BCA6-F7F0-493B-9A2E-3803BCAACAAB}"/>
</file>

<file path=docProps/app.xml><?xml version="1.0" encoding="utf-8"?>
<Properties xmlns="http://schemas.openxmlformats.org/officeDocument/2006/extended-properties" xmlns:vt="http://schemas.openxmlformats.org/officeDocument/2006/docPropsVTypes">
  <TotalTime>24168</TotalTime>
  <Words>403</Words>
  <Application>Microsoft Office PowerPoint</Application>
  <PresentationFormat>Widescreen</PresentationFormat>
  <Paragraphs>68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Gisha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Defra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Ridley, Luke</dc:creator>
  <cp:lastModifiedBy>Ridley, Luke</cp:lastModifiedBy>
  <cp:revision>34</cp:revision>
  <dcterms:created xsi:type="dcterms:W3CDTF">2023-01-07T11:54:01Z</dcterms:created>
  <dcterms:modified xsi:type="dcterms:W3CDTF">2024-04-30T11:26:55Z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0x0101007AEE04E630888F4282F7D15FAC344E22</vt:lpwstr>
  </property>
</Properties>
</file>

<file path=docProps/thumbnail.jpeg>
</file>